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3"/>
    <p:sldId id="860" r:id="rId4"/>
    <p:sldId id="861" r:id="rId5"/>
    <p:sldId id="862" r:id="rId6"/>
    <p:sldId id="863" r:id="rId7"/>
    <p:sldId id="864" r:id="rId8"/>
    <p:sldId id="865" r:id="rId9"/>
    <p:sldId id="866" r:id="rId10"/>
    <p:sldId id="867" r:id="rId11"/>
    <p:sldId id="868" r:id="rId1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FF0000"/>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1988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 wants readers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introducing the mascot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Shengsheng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2025 Spring Festival Gala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different cultures behind “Si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Shengsheng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get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happiness,health</a:t>
            </a:r>
            <a:r>
              <a:rPr lang="en-US" altLang="zh-CN" dirty="0">
                <a:solidFill>
                  <a:srgbClr val="000000"/>
                </a:solidFill>
                <a:latin typeface="Times New Roman" panose="02020603050405020304" pitchFamily="18" charset="0"/>
                <a:ea typeface="宋体" panose="02010600030101010101" pitchFamily="2" charset="-122"/>
              </a:rPr>
              <a:t> and good luck in the year</a:t>
            </a:r>
            <a:endParaRPr lang="zh-CN" altLang="en-US" dirty="0"/>
          </a:p>
        </p:txBody>
      </p:sp>
      <p:sp>
        <p:nvSpPr>
          <p:cNvPr id="5" name="文本框 4"/>
          <p:cNvSpPr txBox="1">
            <a:spLocks noChangeArrowheads="1"/>
          </p:cNvSpPr>
          <p:nvPr/>
        </p:nvSpPr>
        <p:spPr bwMode="auto">
          <a:xfrm>
            <a:off x="190211"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pic>
        <p:nvPicPr>
          <p:cNvPr id="2" name="图片 1"/>
          <p:cNvPicPr>
            <a:picLocks noChangeAspect="1"/>
          </p:cNvPicPr>
          <p:nvPr/>
        </p:nvPicPr>
        <p:blipFill>
          <a:blip r:embed="rId1"/>
          <a:stretch>
            <a:fillRect/>
          </a:stretch>
        </p:blipFill>
        <p:spPr>
          <a:xfrm>
            <a:off x="813631" y="871028"/>
            <a:ext cx="4477253" cy="449681"/>
          </a:xfrm>
          <a:prstGeom prst="rect">
            <a:avLst/>
          </a:prstGeom>
        </p:spPr>
      </p:pic>
      <p:sp>
        <p:nvSpPr>
          <p:cNvPr id="6" name="内容占位符 5"/>
          <p:cNvSpPr txBox="1"/>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写作意图题。从文章整体来看，第二段介绍</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巳升升</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名字源自甲骨文，体现其与传统文化的联系；第三段讲述其头部、眉毛眼睛、背部花朵等设计分别借鉴如意、三星堆遗址等，展示了不同文化元素。因此这些详细描述表明作者旨在让读者了解</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巳升升</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背后丰富多样的中国文化。故选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83101" y="2527304"/>
            <a:ext cx="1941803" cy="448792"/>
          </a:xfrm>
          <a:prstGeom prst="rect">
            <a:avLst/>
          </a:prstGeom>
        </p:spPr>
      </p:pic>
      <p:sp>
        <p:nvSpPr>
          <p:cNvPr id="5" name="内容占位符 4"/>
          <p:cNvSpPr>
            <a:spLocks noGrp="1"/>
          </p:cNvSpPr>
          <p:nvPr>
            <p:ph idx="1"/>
          </p:nvPr>
        </p:nvSpPr>
        <p:spPr>
          <a:xfrm>
            <a:off x="360854" y="2422629"/>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是一篇说明文。文章主要介绍了</a:t>
            </a:r>
            <a:r>
              <a:rPr lang="en-US" altLang="zh-CN" b="1" dirty="0">
                <a:latin typeface="Times New Roman" panose="02020603050405020304" pitchFamily="18" charset="0"/>
                <a:ea typeface="宋体" panose="02010600030101010101" pitchFamily="2" charset="-122"/>
              </a:rPr>
              <a:t>2025</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年春节联欢晚会吉祥物</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巳升升</a:t>
            </a:r>
            <a:r>
              <a:rPr lang="en-US" altLang="zh-CN" b="1" dirty="0">
                <a:latin typeface="Times New Roman" panose="02020603050405020304" pitchFamily="18" charset="0"/>
                <a:ea typeface="楷体" panose="02010609060101010101" pitchFamily="49"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的相关信息。</a:t>
            </a:r>
            <a:endParaRPr lang="zh-CN" altLang="en-US" dirty="0"/>
          </a:p>
        </p:txBody>
      </p:sp>
      <p:pic>
        <p:nvPicPr>
          <p:cNvPr id="2" name="图片 1"/>
          <p:cNvPicPr>
            <a:picLocks noChangeAspect="1"/>
          </p:cNvPicPr>
          <p:nvPr/>
        </p:nvPicPr>
        <p:blipFill>
          <a:blip r:embed="rId2"/>
          <a:stretch>
            <a:fillRect/>
          </a:stretch>
        </p:blipFill>
        <p:spPr>
          <a:xfrm>
            <a:off x="770939" y="908720"/>
            <a:ext cx="10648535" cy="130959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558101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①On December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Media Group introduced the mascot called “Si Shengsheng” for the 2025 Spring Festival Gala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cheerful mascot brings good wishes to Chinese people around the world,hoping that everyone is happy and healthy in 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Year of the Snake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②With a cute look popular among young people,</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mascot “Si Shengsheng” gets its family name from the Chinese character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oracle bone script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甲骨文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“the snake” in Chinese and it looks just like a snake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full name “Si Shengsheng” also carries the theme of the 2025 Spring Festival Gala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Si Ru Yi,Sheng Sheng Bu Xi”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 of the Snake,Keep Your Spirits Awake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③The shape of its head and the spiral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its face is like a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Ruyi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old and beautiful thing with good wishes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means “happiness from beginning to end”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design of the mascot’s eyebrows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eyes gets the idea from the Sanxingdui Ruins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There,people found another kind of culture different from the traditional ones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design shows the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Chinese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pictures on its back are some flowers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stand for the coming of spring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mascot’s main colour is bright green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colour of new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also brings a lively and happy feeling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90550"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sentence can we put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Paragraph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now a new toy in many gift shops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wishes people around the world good luck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shows both modern and historical meanings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宋体" panose="02010600030101010101" pitchFamily="2" charset="-122"/>
              </a:rPr>
              <a:t>D</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it gets a lot of love from people around the world</a:t>
            </a:r>
            <a:endParaRPr lang="zh-CN" altLang="en-US" dirty="0"/>
          </a:p>
        </p:txBody>
      </p:sp>
      <p:pic>
        <p:nvPicPr>
          <p:cNvPr id="2" name="图片 1"/>
          <p:cNvPicPr>
            <a:picLocks noChangeAspect="1"/>
          </p:cNvPicPr>
          <p:nvPr/>
        </p:nvPicPr>
        <p:blipFill>
          <a:blip r:embed="rId1"/>
          <a:stretch>
            <a:fillRect/>
          </a:stretch>
        </p:blipFill>
        <p:spPr>
          <a:xfrm>
            <a:off x="910630" y="908720"/>
            <a:ext cx="3003795" cy="395469"/>
          </a:xfrm>
          <a:prstGeom prst="rect">
            <a:avLst/>
          </a:prstGeom>
        </p:spPr>
      </p:pic>
      <p:sp>
        <p:nvSpPr>
          <p:cNvPr id="6" name="内容占位符 1"/>
          <p:cNvSpPr txBox="1"/>
          <p:nvPr/>
        </p:nvSpPr>
        <p:spPr bwMode="auto">
          <a:xfrm>
            <a:off x="360854" y="3539147"/>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推理判断题。根据上文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a cute look popular among young people”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和下文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mascot </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Shengsheng</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gets its family name from the Chinese character </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from the oracle bone script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甲骨文</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可知，吉祥物</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巳升升</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造型可爱，受年轻人喜爱，这</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属于现代元素；而下文阐述其名字源于甲骨文，体现了历史文化内涵。选项</a:t>
            </a:r>
            <a:r>
              <a:rPr lang="en-US"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50" dirty="0" smtClean="0">
                <a:solidFill>
                  <a:srgbClr val="FF0000"/>
                </a:solidFill>
                <a:latin typeface="+mj-ea"/>
                <a:ea typeface="+mj-ea"/>
                <a:cs typeface="Times New Roman" panose="02020603050405020304" pitchFamily="18" charset="0"/>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它既展现了现代意义又体现了历史意义</a:t>
            </a:r>
            <a:r>
              <a:rPr lang="en-US" altLang="zh-CN" b="1" spc="-150" dirty="0" smtClean="0">
                <a:solidFill>
                  <a:srgbClr val="FF0000"/>
                </a:solidFill>
                <a:latin typeface="+mj-ea"/>
                <a:ea typeface="+mj-ea"/>
                <a:cs typeface="Times New Roman" panose="02020603050405020304" pitchFamily="18" charset="0"/>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能很好地衔接上下文，符合语境。故选</a:t>
            </a:r>
            <a:r>
              <a:rPr lang="en-US"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6580013"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smtClean="0">
                <a:ln>
                  <a:noFill/>
                </a:ln>
                <a:solidFill>
                  <a:srgbClr val="FF0000"/>
                </a:solidFill>
                <a:effectLst/>
                <a:latin typeface="宋体" panose="02010600030101010101" pitchFamily="2" charset="-122"/>
              </a:rPr>
              <a:t>√</a:t>
            </a:r>
            <a:endParaRPr kumimoji="0" lang="zh-CN" altLang="zh-CN" sz="1800" i="0" u="none" strike="noStrike" cap="none" normalizeH="0" baseline="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308324"/>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designer get ideas for Si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Shengsheng’s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looks according to Paragraph 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Ruyi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snake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Sanxingdui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Ruins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80870" algn="l"/>
                <a:tab pos="4572000" algn="l"/>
                <a:tab pos="466725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926728" y="908720"/>
            <a:ext cx="3008238" cy="404357"/>
          </a:xfrm>
          <a:prstGeom prst="rect">
            <a:avLst/>
          </a:prstGeom>
        </p:spPr>
      </p:pic>
      <p:sp>
        <p:nvSpPr>
          <p:cNvPr id="6" name="内容占位符 2"/>
          <p:cNvSpPr txBox="1"/>
          <p:nvPr/>
        </p:nvSpPr>
        <p:spPr bwMode="auto">
          <a:xfrm>
            <a:off x="360854" y="2996952"/>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shape of its head and the spiral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螺旋</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its face is like a </a:t>
            </a:r>
            <a:r>
              <a:rPr lang="en-US" altLang="zh-CN" b="1" i="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Ruyi</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可知，此处是指头部形状和脸上螺旋的设计灵感来自如意，对应</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design of the mascot’s eyebrows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眉毛</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eyes gets the idea from the Sanxingdui Ruins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可知，此处是指眉毛和眼睛的设计灵感来自三星堆遗址，对应</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项；再根据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pictures on its back are some flowers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可知，此处是指背部花朵图案是设计元素之一，对应</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项；而本段没有提到蛇对其外观设计的影响，因此设计师的灵感来自</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190550"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画线的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importance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kinds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p:nvPr/>
        </p:nvSpPr>
        <p:spPr bwMode="auto">
          <a:xfrm>
            <a:off x="360854"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dirty="0" smtClean="0">
                <a:solidFill>
                  <a:srgbClr val="FF0000"/>
                </a:solidFill>
                <a:latin typeface="Times New Roman" panose="02020603050405020304" pitchFamily="18" charset="0"/>
                <a:ea typeface="宋体" panose="02010600030101010101" pitchFamily="2" charset="-122"/>
              </a:rPr>
              <a:t>“There, people found another kind of culture different from the traditional ones</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The design shows the variety of Chinese culture</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可知，在三星堆遗址发现了与传统不同的文化，这种设计展示了中国文化的不同种类；由此可推断，画线单词</a:t>
            </a:r>
            <a:r>
              <a:rPr lang="en-US" altLang="zh-CN" b="1" dirty="0" smtClean="0">
                <a:solidFill>
                  <a:srgbClr val="FF0000"/>
                </a:solidFill>
                <a:latin typeface="Times New Roman" panose="02020603050405020304" pitchFamily="18" charset="0"/>
                <a:ea typeface="宋体" panose="02010600030101010101" pitchFamily="2" charset="-122"/>
              </a:rPr>
              <a:t>“variety”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不同种类</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190550" y="1900282"/>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308324"/>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shows the right structure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①②/③</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855874" y="874216"/>
            <a:ext cx="3617670" cy="421859"/>
          </a:xfrm>
          <a:prstGeom prst="rect">
            <a:avLst/>
          </a:prstGeom>
        </p:spPr>
      </p:pic>
      <p:sp>
        <p:nvSpPr>
          <p:cNvPr id="6" name="内容占位符 4"/>
          <p:cNvSpPr txBox="1"/>
          <p:nvPr/>
        </p:nvSpPr>
        <p:spPr bwMode="auto">
          <a:xfrm>
            <a:off x="360854" y="299695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篇章结构题。通读全文可知，文章第一段引出</a:t>
            </a:r>
            <a:r>
              <a:rPr lang="en-US" altLang="zh-CN" b="1" dirty="0" smtClean="0">
                <a:solidFill>
                  <a:srgbClr val="FF0000"/>
                </a:solidFill>
                <a:latin typeface="Times New Roman" panose="02020603050405020304" pitchFamily="18" charset="0"/>
                <a:ea typeface="宋体" panose="02010600030101010101" pitchFamily="2" charset="-122"/>
              </a:rPr>
              <a:t>2025</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年春晚吉祥物</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巳升升</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；第二段和第三段分别从名字由来和外观设计等方面对吉祥物进行详细介绍，因此文章结构为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总—分</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的结构符合题意。故选</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338820" y="2071864"/>
            <a:ext cx="11507882" cy="2941311"/>
          </a:xfrm>
          <a:prstGeom prst="rect">
            <a:avLst/>
          </a:prstGeom>
          <a:noFill/>
          <a:ln w="19050" algn="ctr">
            <a:solidFill>
              <a:srgbClr val="2ABDF2"/>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7" name="图片 6"/>
          <p:cNvPicPr>
            <a:picLocks noChangeAspect="1"/>
          </p:cNvPicPr>
          <p:nvPr/>
        </p:nvPicPr>
        <p:blipFill>
          <a:blip r:embed="rId1"/>
          <a:stretch>
            <a:fillRect/>
          </a:stretch>
        </p:blipFill>
        <p:spPr>
          <a:xfrm>
            <a:off x="382888" y="1794148"/>
            <a:ext cx="1557888" cy="470376"/>
          </a:xfrm>
          <a:prstGeom prst="rect">
            <a:avLst/>
          </a:prstGeom>
        </p:spPr>
      </p:pic>
      <p:sp>
        <p:nvSpPr>
          <p:cNvPr id="2" name="内容占位符 1"/>
          <p:cNvSpPr>
            <a:spLocks noGrp="1"/>
          </p:cNvSpPr>
          <p:nvPr>
            <p:ph idx="1"/>
          </p:nvPr>
        </p:nvSpPr>
        <p:spPr>
          <a:xfrm>
            <a:off x="360854" y="2076921"/>
            <a:ext cx="11485848" cy="2792239"/>
          </a:xfrm>
        </p:spPr>
        <p:txBody>
          <a:bodyPr/>
          <a:lstStyle/>
          <a:p>
            <a:pPr algn="ct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篇章结构题解题技巧</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通读全文内容</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思考每段的主旨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将内容相关段落拼在一起</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成为一个大段</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将段落大意连起来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检查是否为一个整体</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对比选项之间的差异</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选出符合文章结构的正确选项。</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3511</Words>
  <Application>WPS 演示</Application>
  <PresentationFormat>自定义</PresentationFormat>
  <Paragraphs>63</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469</cp:revision>
  <dcterms:created xsi:type="dcterms:W3CDTF">2020-11-06T05:24:00Z</dcterms:created>
  <dcterms:modified xsi:type="dcterms:W3CDTF">2025-09-16T02:55:11Z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4CD0FE00C8944361937820E1F1162032_12</vt:lpwstr>
  </property>
</Properties>
</file>